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7"/>
  </p:notesMasterIdLst>
  <p:handoutMasterIdLst>
    <p:handoutMasterId r:id="rId18"/>
  </p:handoutMasterIdLst>
  <p:sldIdLst>
    <p:sldId id="258" r:id="rId5"/>
    <p:sldId id="269" r:id="rId6"/>
    <p:sldId id="276" r:id="rId7"/>
    <p:sldId id="270" r:id="rId8"/>
    <p:sldId id="271" r:id="rId9"/>
    <p:sldId id="277" r:id="rId10"/>
    <p:sldId id="278" r:id="rId11"/>
    <p:sldId id="272" r:id="rId12"/>
    <p:sldId id="274" r:id="rId13"/>
    <p:sldId id="279" r:id="rId14"/>
    <p:sldId id="280" r:id="rId15"/>
    <p:sldId id="275" r:id="rId16"/>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Kinetic Letters" panose="00000500000000000000" pitchFamily="50" charset="0"/>
      <p:regular r:id="rId23"/>
    </p:embeddedFont>
    <p:embeddedFont>
      <p:font typeface="Sassoon Infant Md" panose="02000603050000020003" charset="0"/>
      <p:regular r:id="rId24"/>
    </p:embeddedFont>
    <p:embeddedFont>
      <p:font typeface="Sassoon Infant Rg" panose="02000503030000020003"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17" userDrawn="1">
          <p15:clr>
            <a:srgbClr val="A4A3A4"/>
          </p15:clr>
        </p15:guide>
        <p15:guide id="5" orient="horz" pos="3997" userDrawn="1">
          <p15:clr>
            <a:srgbClr val="A4A3A4"/>
          </p15:clr>
        </p15:guide>
        <p15:guide id="6" pos="5443" userDrawn="1">
          <p15:clr>
            <a:srgbClr val="A4A3A4"/>
          </p15:clr>
        </p15:guide>
        <p15:guide id="7" orient="horz" pos="323" userDrawn="1">
          <p15:clr>
            <a:srgbClr val="A4A3A4"/>
          </p15:clr>
        </p15:guide>
        <p15:guide id="8" pos="476" userDrawn="1">
          <p15:clr>
            <a:srgbClr val="A4A3A4"/>
          </p15:clr>
        </p15:guide>
        <p15:guide id="9" orient="horz" pos="459"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C1EB"/>
    <a:srgbClr val="ACDDFC"/>
    <a:srgbClr val="21A6F9"/>
    <a:srgbClr val="1C1C1C"/>
    <a:srgbClr val="2898A8"/>
    <a:srgbClr val="FEFBDA"/>
    <a:srgbClr val="FFFFE1"/>
    <a:srgbClr val="FDFDFD"/>
    <a:srgbClr val="AD8CC0"/>
    <a:srgbClr val="9901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09" autoAdjust="0"/>
    <p:restoredTop sz="94660"/>
  </p:normalViewPr>
  <p:slideViewPr>
    <p:cSldViewPr snapToGrid="0" showGuides="1">
      <p:cViewPr varScale="1">
        <p:scale>
          <a:sx n="72" d="100"/>
          <a:sy n="72" d="100"/>
        </p:scale>
        <p:origin x="1206" y="78"/>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16/03/2023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16/03/2023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8">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3" name="Content Placeholder 2"/>
          <p:cNvSpPr>
            <a:spLocks noGrp="1"/>
          </p:cNvSpPr>
          <p:nvPr>
            <p:ph idx="1" hasCustomPrompt="1"/>
          </p:nvPr>
        </p:nvSpPr>
        <p:spPr>
          <a:xfrm>
            <a:off x="457199" y="1513946"/>
            <a:ext cx="3295652" cy="4882092"/>
          </a:xfrm>
          <a:prstGeom prst="roundRect">
            <a:avLst>
              <a:gd name="adj" fmla="val 1874"/>
            </a:avLst>
          </a:prstGeom>
        </p:spPr>
        <p:txBody>
          <a:bodyP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Insert text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3752850" y="4616560"/>
            <a:ext cx="2275417" cy="1466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9" name="Rectangle 8"/>
          <p:cNvSpPr/>
          <p:nvPr userDrawn="1"/>
        </p:nvSpPr>
        <p:spPr>
          <a:xfrm>
            <a:off x="3752850" y="3066910"/>
            <a:ext cx="2275417" cy="146011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11" name="Rectangle 10"/>
          <p:cNvSpPr/>
          <p:nvPr userDrawn="1"/>
        </p:nvSpPr>
        <p:spPr>
          <a:xfrm>
            <a:off x="3752850" y="1513945"/>
            <a:ext cx="2275417" cy="14634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3" name="Rectangle 22"/>
          <p:cNvSpPr/>
          <p:nvPr userDrawn="1"/>
        </p:nvSpPr>
        <p:spPr>
          <a:xfrm>
            <a:off x="6119282" y="4616560"/>
            <a:ext cx="2275417" cy="14667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4" name="Rectangle 23"/>
          <p:cNvSpPr/>
          <p:nvPr userDrawn="1"/>
        </p:nvSpPr>
        <p:spPr>
          <a:xfrm>
            <a:off x="6119282" y="3066910"/>
            <a:ext cx="2275417" cy="14601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25" name="Rectangle 24"/>
          <p:cNvSpPr/>
          <p:nvPr userDrawn="1"/>
        </p:nvSpPr>
        <p:spPr>
          <a:xfrm>
            <a:off x="6119282" y="1513945"/>
            <a:ext cx="2275417" cy="146342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Tree>
    <p:extLst>
      <p:ext uri="{BB962C8B-B14F-4D97-AF65-F5344CB8AC3E}">
        <p14:creationId xmlns:p14="http://schemas.microsoft.com/office/powerpoint/2010/main" val="2856887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6"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973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94B3148B-524E-4287-99F2-A63D5B899BB4}" type="datetimeFigureOut">
              <a:rPr lang="en-GB"/>
              <a:pPr>
                <a:defRPr/>
              </a:pPr>
              <a:t>16/03/2023</a:t>
            </a:fld>
            <a:endParaRPr lang="en-GB"/>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4B4540DC-E7D7-4117-B274-EB57E7A7B7B1}" type="slidenum">
              <a:rPr lang="en-GB"/>
              <a:pPr>
                <a:defRPr/>
              </a:pPr>
              <a:t>‹#›</a:t>
            </a:fld>
            <a:endParaRPr lang="en-GB"/>
          </a:p>
        </p:txBody>
      </p:sp>
    </p:spTree>
    <p:extLst>
      <p:ext uri="{BB962C8B-B14F-4D97-AF65-F5344CB8AC3E}">
        <p14:creationId xmlns:p14="http://schemas.microsoft.com/office/powerpoint/2010/main" val="2859363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3" name="Content Placeholder 2"/>
          <p:cNvSpPr>
            <a:spLocks noGrp="1"/>
          </p:cNvSpPr>
          <p:nvPr>
            <p:ph idx="1"/>
          </p:nvPr>
        </p:nvSpPr>
        <p:spPr>
          <a:xfrm>
            <a:off x="457198" y="1513945"/>
            <a:ext cx="8220075" cy="4882093"/>
          </a:xfrm>
          <a:prstGeom prst="roundRect">
            <a:avLst>
              <a:gd name="adj" fmla="val 1874"/>
            </a:avLst>
          </a:prstGeom>
        </p:spPr>
        <p:txBody>
          <a:bodyP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755650" y="1513944"/>
            <a:ext cx="7632700" cy="457888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endParaRPr>
          </a:p>
        </p:txBody>
      </p:sp>
      <p:grpSp>
        <p:nvGrpSpPr>
          <p:cNvPr id="2" name="Group 1"/>
          <p:cNvGrpSpPr/>
          <p:nvPr userDrawn="1"/>
        </p:nvGrpSpPr>
        <p:grpSpPr>
          <a:xfrm>
            <a:off x="4002736" y="1721798"/>
            <a:ext cx="4189074" cy="4163173"/>
            <a:chOff x="4002736" y="1701428"/>
            <a:chExt cx="4189074" cy="4163173"/>
          </a:xfrm>
        </p:grpSpPr>
        <p:sp>
          <p:nvSpPr>
            <p:cNvPr id="9" name="Oval 8"/>
            <p:cNvSpPr/>
            <p:nvPr userDrawn="1"/>
          </p:nvSpPr>
          <p:spPr bwMode="auto">
            <a:xfrm>
              <a:off x="4002736" y="1735515"/>
              <a:ext cx="1998662"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chemeClr val="tx1"/>
                  </a:solidFill>
                </a:rPr>
                <a:t>Insert text or illustrations here.</a:t>
              </a:r>
            </a:p>
          </p:txBody>
        </p:sp>
        <p:sp>
          <p:nvSpPr>
            <p:cNvPr id="11" name="Oval 10"/>
            <p:cNvSpPr/>
            <p:nvPr userDrawn="1"/>
          </p:nvSpPr>
          <p:spPr bwMode="auto">
            <a:xfrm>
              <a:off x="6193147" y="1701428"/>
              <a:ext cx="1998663"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chemeClr val="tx1"/>
                  </a:solidFill>
                </a:rPr>
                <a:t>Insert text or illustrations here.</a:t>
              </a:r>
            </a:p>
          </p:txBody>
        </p:sp>
        <p:sp>
          <p:nvSpPr>
            <p:cNvPr id="12" name="Oval 11"/>
            <p:cNvSpPr/>
            <p:nvPr userDrawn="1"/>
          </p:nvSpPr>
          <p:spPr bwMode="auto">
            <a:xfrm>
              <a:off x="6193147" y="3860054"/>
              <a:ext cx="1997075"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chemeClr val="tx1"/>
                  </a:solidFill>
                </a:rPr>
                <a:t>Insert text or illustrations here.</a:t>
              </a:r>
            </a:p>
          </p:txBody>
        </p:sp>
        <p:sp>
          <p:nvSpPr>
            <p:cNvPr id="13" name="Oval 12"/>
            <p:cNvSpPr/>
            <p:nvPr userDrawn="1"/>
          </p:nvSpPr>
          <p:spPr bwMode="auto">
            <a:xfrm>
              <a:off x="4002736" y="3865939"/>
              <a:ext cx="1998663"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chemeClr val="tx1"/>
                  </a:solidFill>
                </a:rPr>
                <a:t>Insert text or illustrations here.</a:t>
              </a:r>
            </a:p>
          </p:txBody>
        </p:sp>
      </p:grpSp>
      <p:sp>
        <p:nvSpPr>
          <p:cNvPr id="14" name="Content Placeholder 2"/>
          <p:cNvSpPr>
            <a:spLocks noGrp="1"/>
          </p:cNvSpPr>
          <p:nvPr userDrawn="1">
            <p:ph idx="1" hasCustomPrompt="1"/>
          </p:nvPr>
        </p:nvSpPr>
        <p:spPr>
          <a:xfrm>
            <a:off x="755650" y="1513944"/>
            <a:ext cx="3048958" cy="457888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Insert text or illustrations here.</a:t>
            </a:r>
          </a:p>
        </p:txBody>
      </p:sp>
    </p:spTree>
    <p:extLst>
      <p:ext uri="{BB962C8B-B14F-4D97-AF65-F5344CB8AC3E}">
        <p14:creationId xmlns:p14="http://schemas.microsoft.com/office/powerpoint/2010/main" val="268757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60233" y="1513945"/>
            <a:ext cx="3691606" cy="4578880"/>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9" name="Rectangle 8"/>
          <p:cNvSpPr/>
          <p:nvPr userDrawn="1"/>
        </p:nvSpPr>
        <p:spPr bwMode="auto">
          <a:xfrm>
            <a:off x="750885" y="1513945"/>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11" name="Rectangle 10"/>
          <p:cNvSpPr/>
          <p:nvPr userDrawn="1"/>
        </p:nvSpPr>
        <p:spPr bwMode="auto">
          <a:xfrm>
            <a:off x="750885" y="2678233"/>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12" name="Rectangle 11"/>
          <p:cNvSpPr/>
          <p:nvPr userDrawn="1"/>
        </p:nvSpPr>
        <p:spPr bwMode="auto">
          <a:xfrm>
            <a:off x="750885" y="3842521"/>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13" name="Rectangle 12"/>
          <p:cNvSpPr/>
          <p:nvPr userDrawn="1"/>
        </p:nvSpPr>
        <p:spPr bwMode="auto">
          <a:xfrm>
            <a:off x="750885" y="5006809"/>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Tree>
    <p:extLst>
      <p:ext uri="{BB962C8B-B14F-4D97-AF65-F5344CB8AC3E}">
        <p14:creationId xmlns:p14="http://schemas.microsoft.com/office/powerpoint/2010/main" val="80618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2895600" y="1513944"/>
            <a:ext cx="5492750"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9" name="Rectangle 8"/>
          <p:cNvSpPr/>
          <p:nvPr userDrawn="1"/>
        </p:nvSpPr>
        <p:spPr>
          <a:xfrm>
            <a:off x="755650" y="4481513"/>
            <a:ext cx="7632700" cy="16113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11" name="Rectangle 10"/>
          <p:cNvSpPr/>
          <p:nvPr userDrawn="1"/>
        </p:nvSpPr>
        <p:spPr>
          <a:xfrm>
            <a:off x="755650" y="1513944"/>
            <a:ext cx="2036763"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Tree>
    <p:extLst>
      <p:ext uri="{BB962C8B-B14F-4D97-AF65-F5344CB8AC3E}">
        <p14:creationId xmlns:p14="http://schemas.microsoft.com/office/powerpoint/2010/main" val="3898567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755650" y="1513945"/>
            <a:ext cx="2852738" cy="4578880"/>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7" name="Rectangle 6"/>
          <p:cNvSpPr/>
          <p:nvPr userDrawn="1"/>
        </p:nvSpPr>
        <p:spPr>
          <a:xfrm>
            <a:off x="3683001" y="461427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12" name="Rectangle 11"/>
          <p:cNvSpPr/>
          <p:nvPr userDrawn="1"/>
        </p:nvSpPr>
        <p:spPr>
          <a:xfrm>
            <a:off x="3683001" y="1519198"/>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13" name="Rectangle 12"/>
          <p:cNvSpPr/>
          <p:nvPr userDrawn="1"/>
        </p:nvSpPr>
        <p:spPr>
          <a:xfrm>
            <a:off x="3683001" y="306673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Tree>
    <p:extLst>
      <p:ext uri="{BB962C8B-B14F-4D97-AF65-F5344CB8AC3E}">
        <p14:creationId xmlns:p14="http://schemas.microsoft.com/office/powerpoint/2010/main" val="497622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12104" y="1513946"/>
            <a:ext cx="3776245" cy="281583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7" name="Rectangle 6"/>
          <p:cNvSpPr/>
          <p:nvPr userDrawn="1"/>
        </p:nvSpPr>
        <p:spPr>
          <a:xfrm>
            <a:off x="755650" y="4418013"/>
            <a:ext cx="7632700" cy="1674812"/>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9" name="Rectangle 8"/>
          <p:cNvSpPr/>
          <p:nvPr userDrawn="1"/>
        </p:nvSpPr>
        <p:spPr>
          <a:xfrm>
            <a:off x="755650"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11" name="Rectangle 10"/>
          <p:cNvSpPr/>
          <p:nvPr userDrawn="1"/>
        </p:nvSpPr>
        <p:spPr>
          <a:xfrm>
            <a:off x="2683877"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Tree>
    <p:extLst>
      <p:ext uri="{BB962C8B-B14F-4D97-AF65-F5344CB8AC3E}">
        <p14:creationId xmlns:p14="http://schemas.microsoft.com/office/powerpoint/2010/main" val="1613484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6">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3" name="Content Placeholder 2"/>
          <p:cNvSpPr>
            <a:spLocks noGrp="1"/>
          </p:cNvSpPr>
          <p:nvPr>
            <p:ph idx="1" hasCustomPrompt="1"/>
          </p:nvPr>
        </p:nvSpPr>
        <p:spPr>
          <a:xfrm>
            <a:off x="457198" y="1503759"/>
            <a:ext cx="8220075" cy="946946"/>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Insert text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503238" y="2481263"/>
            <a:ext cx="8137525" cy="25876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Insert text or illustrations</a:t>
            </a:r>
            <a:r>
              <a:rPr lang="en-GB" baseline="0" dirty="0">
                <a:solidFill>
                  <a:schemeClr val="tx1"/>
                </a:solidFill>
              </a:rPr>
              <a:t> here.</a:t>
            </a:r>
            <a:endParaRPr lang="en-GB" dirty="0">
              <a:solidFill>
                <a:schemeClr val="tx1"/>
              </a:solidFill>
            </a:endParaRPr>
          </a:p>
        </p:txBody>
      </p:sp>
      <p:sp>
        <p:nvSpPr>
          <p:cNvPr id="9" name="Content Placeholder 2"/>
          <p:cNvSpPr>
            <a:spLocks noGrp="1"/>
          </p:cNvSpPr>
          <p:nvPr>
            <p:ph idx="10" hasCustomPrompt="1"/>
          </p:nvPr>
        </p:nvSpPr>
        <p:spPr>
          <a:xfrm>
            <a:off x="461962" y="5099446"/>
            <a:ext cx="8220075" cy="946946"/>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Insert text here.</a:t>
            </a:r>
          </a:p>
        </p:txBody>
      </p:sp>
    </p:spTree>
    <p:extLst>
      <p:ext uri="{BB962C8B-B14F-4D97-AF65-F5344CB8AC3E}">
        <p14:creationId xmlns:p14="http://schemas.microsoft.com/office/powerpoint/2010/main" val="2403606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7">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18" name="Rounded Rectangle 17"/>
          <p:cNvSpPr/>
          <p:nvPr userDrawn="1"/>
        </p:nvSpPr>
        <p:spPr>
          <a:xfrm>
            <a:off x="760416"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Insert text or illustrations here.</a:t>
            </a:r>
          </a:p>
        </p:txBody>
      </p:sp>
      <p:sp>
        <p:nvSpPr>
          <p:cNvPr id="19" name="Rounded Rectangle 18"/>
          <p:cNvSpPr/>
          <p:nvPr userDrawn="1"/>
        </p:nvSpPr>
        <p:spPr>
          <a:xfrm>
            <a:off x="3337553"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 text or illustrations here.</a:t>
            </a:r>
          </a:p>
        </p:txBody>
      </p:sp>
      <p:sp>
        <p:nvSpPr>
          <p:cNvPr id="20" name="Rounded Rectangle 19"/>
          <p:cNvSpPr/>
          <p:nvPr userDrawn="1"/>
        </p:nvSpPr>
        <p:spPr>
          <a:xfrm>
            <a:off x="5914690"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 text or illustrations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ounded Rectangle 5"/>
          <p:cNvSpPr/>
          <p:nvPr userDrawn="1"/>
        </p:nvSpPr>
        <p:spPr>
          <a:xfrm>
            <a:off x="755650"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Insert text or illustrations here.</a:t>
            </a:r>
          </a:p>
        </p:txBody>
      </p:sp>
      <p:sp>
        <p:nvSpPr>
          <p:cNvPr id="9" name="Rounded Rectangle 8"/>
          <p:cNvSpPr/>
          <p:nvPr userDrawn="1"/>
        </p:nvSpPr>
        <p:spPr>
          <a:xfrm>
            <a:off x="3332787"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 text or illustrations here.</a:t>
            </a:r>
          </a:p>
        </p:txBody>
      </p:sp>
      <p:sp>
        <p:nvSpPr>
          <p:cNvPr id="11" name="Rounded Rectangle 10"/>
          <p:cNvSpPr/>
          <p:nvPr userDrawn="1"/>
        </p:nvSpPr>
        <p:spPr>
          <a:xfrm>
            <a:off x="5909924"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 text or illustrations here.</a:t>
            </a:r>
          </a:p>
        </p:txBody>
      </p:sp>
      <p:sp>
        <p:nvSpPr>
          <p:cNvPr id="15" name="Content Placeholder 2"/>
          <p:cNvSpPr>
            <a:spLocks noGrp="1"/>
          </p:cNvSpPr>
          <p:nvPr>
            <p:ph idx="1" hasCustomPrompt="1"/>
          </p:nvPr>
        </p:nvSpPr>
        <p:spPr>
          <a:xfrm>
            <a:off x="457198" y="1500011"/>
            <a:ext cx="8220075" cy="967318"/>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Insert text here.</a:t>
            </a:r>
          </a:p>
        </p:txBody>
      </p:sp>
    </p:spTree>
    <p:extLst>
      <p:ext uri="{BB962C8B-B14F-4D97-AF65-F5344CB8AC3E}">
        <p14:creationId xmlns:p14="http://schemas.microsoft.com/office/powerpoint/2010/main" val="4111493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1" r:id="rId4"/>
    <p:sldLayoutId id="2147483667" r:id="rId5"/>
    <p:sldLayoutId id="2147483668" r:id="rId6"/>
    <p:sldLayoutId id="2147483669" r:id="rId7"/>
    <p:sldLayoutId id="2147483670" r:id="rId8"/>
    <p:sldLayoutId id="2147483673" r:id="rId9"/>
    <p:sldLayoutId id="2147483674" r:id="rId10"/>
    <p:sldLayoutId id="2147483663" r:id="rId11"/>
    <p:sldLayoutId id="2147483666" r:id="rId12"/>
    <p:sldLayoutId id="2147483675" r:id="rId13"/>
  </p:sldLayoutIdLst>
  <p:txStyles>
    <p:titleStyle>
      <a:lvl1pPr algn="l" defTabSz="914400" rtl="0" eaLnBrk="1" latinLnBrk="0" hangingPunct="1">
        <a:lnSpc>
          <a:spcPct val="90000"/>
        </a:lnSpc>
        <a:spcBef>
          <a:spcPct val="0"/>
        </a:spcBef>
        <a:buNone/>
        <a:defRPr sz="4000" kern="1200">
          <a:solidFill>
            <a:srgbClr val="1C1C1C"/>
          </a:solidFill>
          <a:latin typeface="Sassoon Infant Md" panose="02000603050000020003"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honicsplay.co.uk/" TargetMode="External"/><Relationship Id="rId2" Type="http://schemas.openxmlformats.org/officeDocument/2006/relationships/hyperlink" Target="http://www.teachyourmonster.org/" TargetMode="Externa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p:nvPr/>
        </p:nvSpPr>
        <p:spPr>
          <a:xfrm>
            <a:off x="414338" y="2409031"/>
            <a:ext cx="8315325" cy="1277938"/>
          </a:xfrm>
          <a:prstGeom prst="rect">
            <a:avLst/>
          </a:prstGeom>
          <a:solidFill>
            <a:schemeClr val="accent3"/>
          </a:solidFill>
          <a:ln w="381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288000" anchor="ctr"/>
          <a:lstStyle/>
          <a:p>
            <a:pPr algn="ctr">
              <a:defRPr/>
            </a:pPr>
            <a:r>
              <a:rPr lang="en-GB" altLang="en-US" sz="6000" b="1" dirty="0">
                <a:solidFill>
                  <a:schemeClr val="accent6"/>
                </a:solidFill>
                <a:latin typeface="Kinetic Letters" panose="00000500000000000000" pitchFamily="50" charset="0"/>
              </a:rPr>
              <a:t>Phonics Screening Check</a:t>
            </a:r>
          </a:p>
          <a:p>
            <a:pPr algn="ctr">
              <a:defRPr/>
            </a:pPr>
            <a:endParaRPr lang="en-GB" sz="2400" b="1" dirty="0">
              <a:latin typeface="Kinetic Letters" panose="00000500000000000000" pitchFamily="50" charset="0"/>
            </a:endParaRPr>
          </a:p>
        </p:txBody>
      </p:sp>
      <p:pic>
        <p:nvPicPr>
          <p:cNvPr id="3" name="Picture 4"/>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278313" y="623888"/>
            <a:ext cx="588962"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2880672" y="4256088"/>
            <a:ext cx="33826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4000" b="1" dirty="0">
                <a:solidFill>
                  <a:schemeClr val="tx2"/>
                </a:solidFill>
                <a:latin typeface="Kinetic Letters" panose="00000500000000000000" pitchFamily="50" charset="0"/>
              </a:rPr>
              <a:t>A Guide for Parents</a:t>
            </a:r>
          </a:p>
        </p:txBody>
      </p:sp>
      <p:sp>
        <p:nvSpPr>
          <p:cNvPr id="7" name="Rectangle 2"/>
          <p:cNvSpPr>
            <a:spLocks noChangeArrowheads="1"/>
          </p:cNvSpPr>
          <p:nvPr/>
        </p:nvSpPr>
        <p:spPr bwMode="auto">
          <a:xfrm>
            <a:off x="3270201" y="1335858"/>
            <a:ext cx="260359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6600" b="1" dirty="0">
                <a:solidFill>
                  <a:schemeClr val="accent6"/>
                </a:solidFill>
                <a:latin typeface="Kinetic Letters" panose="00000500000000000000" pitchFamily="50" charset="0"/>
              </a:rPr>
              <a:t>Year One</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637" y="3530599"/>
            <a:ext cx="1398392" cy="3101632"/>
          </a:xfrm>
          <a:prstGeom prst="rect">
            <a:avLst/>
          </a:prstGeom>
        </p:spPr>
      </p:pic>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2744" y="332007"/>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Kinetic Letters" panose="00000500000000000000" pitchFamily="50" charset="0"/>
            </a:endParaRPr>
          </a:p>
        </p:txBody>
      </p:sp>
      <p:sp>
        <p:nvSpPr>
          <p:cNvPr id="2" name="Rectangle 1"/>
          <p:cNvSpPr/>
          <p:nvPr/>
        </p:nvSpPr>
        <p:spPr>
          <a:xfrm>
            <a:off x="174625" y="1208386"/>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576000" bIns="216000"/>
          <a:lstStyle/>
          <a:p>
            <a:pPr marL="285750" indent="-192088" algn="just">
              <a:buFont typeface="Arial" panose="020B0604020202020204" pitchFamily="34" charset="0"/>
              <a:buChar char="•"/>
              <a:defRPr/>
            </a:pPr>
            <a:r>
              <a:rPr lang="en-GB" sz="3200" dirty="0">
                <a:solidFill>
                  <a:schemeClr val="bg2">
                    <a:lumMod val="10000"/>
                  </a:schemeClr>
                </a:solidFill>
                <a:latin typeface="Kinetic Letters" panose="00000500000000000000" pitchFamily="50" charset="0"/>
              </a:rPr>
              <a:t>Teach you monster to read     </a:t>
            </a:r>
            <a:r>
              <a:rPr lang="en-GB" sz="3200" dirty="0">
                <a:solidFill>
                  <a:schemeClr val="bg2">
                    <a:lumMod val="10000"/>
                  </a:schemeClr>
                </a:solidFill>
                <a:latin typeface="Kinetic Letters" panose="00000500000000000000" pitchFamily="50" charset="0"/>
                <a:hlinkClick r:id="rId2"/>
              </a:rPr>
              <a:t>www.teachyourmonster.org/</a:t>
            </a:r>
            <a:endParaRPr lang="en-GB" sz="3200" dirty="0">
              <a:solidFill>
                <a:schemeClr val="bg2">
                  <a:lumMod val="10000"/>
                </a:schemeClr>
              </a:solidFill>
              <a:latin typeface="Kinetic Letters" panose="00000500000000000000" pitchFamily="50" charset="0"/>
            </a:endParaRPr>
          </a:p>
          <a:p>
            <a:pPr marL="285750" indent="-192088" algn="just">
              <a:buFont typeface="Arial" panose="020B0604020202020204" pitchFamily="34" charset="0"/>
              <a:buChar char="•"/>
              <a:defRPr/>
            </a:pPr>
            <a:endParaRPr lang="en-GB" sz="3200" dirty="0">
              <a:solidFill>
                <a:schemeClr val="bg2">
                  <a:lumMod val="10000"/>
                </a:schemeClr>
              </a:solidFill>
              <a:latin typeface="Kinetic Letters" panose="00000500000000000000" pitchFamily="50" charset="0"/>
            </a:endParaRPr>
          </a:p>
          <a:p>
            <a:pPr marL="285750" indent="-192088" algn="just">
              <a:buFont typeface="Arial" panose="020B0604020202020204" pitchFamily="34" charset="0"/>
              <a:buChar char="•"/>
              <a:defRPr/>
            </a:pPr>
            <a:endParaRPr lang="en-GB" sz="3200" dirty="0">
              <a:solidFill>
                <a:schemeClr val="bg2">
                  <a:lumMod val="10000"/>
                </a:schemeClr>
              </a:solidFill>
              <a:latin typeface="Kinetic Letters" panose="00000500000000000000" pitchFamily="50" charset="0"/>
            </a:endParaRPr>
          </a:p>
          <a:p>
            <a:pPr marL="93662" algn="just">
              <a:defRPr/>
            </a:pPr>
            <a:endParaRPr lang="en-GB" sz="3200" dirty="0">
              <a:solidFill>
                <a:schemeClr val="bg2">
                  <a:lumMod val="10000"/>
                </a:schemeClr>
              </a:solidFill>
              <a:latin typeface="Kinetic Letters" panose="00000500000000000000" pitchFamily="50" charset="0"/>
            </a:endParaRPr>
          </a:p>
          <a:p>
            <a:pPr marL="93662" algn="just">
              <a:defRPr/>
            </a:pPr>
            <a:endParaRPr lang="en-GB" sz="3200" dirty="0">
              <a:solidFill>
                <a:schemeClr val="bg2">
                  <a:lumMod val="10000"/>
                </a:schemeClr>
              </a:solidFill>
              <a:latin typeface="Kinetic Letters" panose="00000500000000000000" pitchFamily="50" charset="0"/>
            </a:endParaRPr>
          </a:p>
          <a:p>
            <a:pPr marL="285750" indent="-192088" algn="just">
              <a:buFont typeface="Arial" panose="020B0604020202020204" pitchFamily="34" charset="0"/>
              <a:buChar char="•"/>
              <a:defRPr/>
            </a:pPr>
            <a:r>
              <a:rPr lang="en-GB" sz="3200" dirty="0">
                <a:solidFill>
                  <a:schemeClr val="bg2">
                    <a:lumMod val="10000"/>
                  </a:schemeClr>
                </a:solidFill>
                <a:latin typeface="Kinetic Letters" panose="00000500000000000000" pitchFamily="50" charset="0"/>
              </a:rPr>
              <a:t>Phonics Play                         </a:t>
            </a:r>
            <a:r>
              <a:rPr lang="en-GB" sz="3200" dirty="0">
                <a:solidFill>
                  <a:schemeClr val="bg2">
                    <a:lumMod val="10000"/>
                  </a:schemeClr>
                </a:solidFill>
                <a:latin typeface="Kinetic Letters" panose="00000500000000000000" pitchFamily="50" charset="0"/>
                <a:hlinkClick r:id="rId3"/>
              </a:rPr>
              <a:t>https://www.phonicsplay.co.uk/</a:t>
            </a:r>
            <a:r>
              <a:rPr lang="en-GB" sz="3200" dirty="0">
                <a:solidFill>
                  <a:schemeClr val="bg2">
                    <a:lumMod val="10000"/>
                  </a:schemeClr>
                </a:solidFill>
                <a:latin typeface="Kinetic Letters" panose="00000500000000000000" pitchFamily="50" charset="0"/>
              </a:rPr>
              <a:t> </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Kinetic Letters" panose="00000500000000000000" pitchFamily="50" charset="0"/>
              </a:rPr>
              <a:t>next page</a:t>
            </a:r>
          </a:p>
        </p:txBody>
      </p:sp>
      <p:pic>
        <p:nvPicPr>
          <p:cNvPr id="4105" name="Picture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6386685" cy="830997"/>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4800" dirty="0">
                <a:solidFill>
                  <a:schemeClr val="accent6"/>
                </a:solidFill>
                <a:latin typeface="Kinetic Letters" panose="00000500000000000000" pitchFamily="50" charset="0"/>
              </a:rPr>
              <a:t>How Can I Help My Child at Home?</a:t>
            </a:r>
          </a:p>
        </p:txBody>
      </p:sp>
      <p:pic>
        <p:nvPicPr>
          <p:cNvPr id="3" name="Picture 2">
            <a:extLst>
              <a:ext uri="{FF2B5EF4-FFF2-40B4-BE49-F238E27FC236}">
                <a16:creationId xmlns:a16="http://schemas.microsoft.com/office/drawing/2014/main" id="{6C6FA5B5-7446-4237-8D07-625C87837022}"/>
              </a:ext>
            </a:extLst>
          </p:cNvPr>
          <p:cNvPicPr>
            <a:picLocks noChangeAspect="1"/>
          </p:cNvPicPr>
          <p:nvPr/>
        </p:nvPicPr>
        <p:blipFill rotWithShape="1">
          <a:blip r:embed="rId5"/>
          <a:srcRect t="10029" r="5217" b="6405"/>
          <a:stretch/>
        </p:blipFill>
        <p:spPr>
          <a:xfrm>
            <a:off x="539750" y="1830110"/>
            <a:ext cx="2566861" cy="1598890"/>
          </a:xfrm>
          <a:prstGeom prst="rect">
            <a:avLst/>
          </a:prstGeom>
        </p:spPr>
      </p:pic>
      <p:pic>
        <p:nvPicPr>
          <p:cNvPr id="4" name="Picture 3">
            <a:extLst>
              <a:ext uri="{FF2B5EF4-FFF2-40B4-BE49-F238E27FC236}">
                <a16:creationId xmlns:a16="http://schemas.microsoft.com/office/drawing/2014/main" id="{2FC9637E-8128-4231-9A3C-BC41984F5EC0}"/>
              </a:ext>
            </a:extLst>
          </p:cNvPr>
          <p:cNvPicPr>
            <a:picLocks noChangeAspect="1"/>
          </p:cNvPicPr>
          <p:nvPr/>
        </p:nvPicPr>
        <p:blipFill rotWithShape="1">
          <a:blip r:embed="rId6"/>
          <a:srcRect l="7048" t="9515" r="10035" b="12299"/>
          <a:stretch/>
        </p:blipFill>
        <p:spPr>
          <a:xfrm>
            <a:off x="496057" y="4409589"/>
            <a:ext cx="2654246" cy="1413361"/>
          </a:xfrm>
          <a:prstGeom prst="rect">
            <a:avLst/>
          </a:prstGeom>
        </p:spPr>
      </p:pic>
    </p:spTree>
    <p:extLst>
      <p:ext uri="{BB962C8B-B14F-4D97-AF65-F5344CB8AC3E}">
        <p14:creationId xmlns:p14="http://schemas.microsoft.com/office/powerpoint/2010/main" val="3828054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2744" y="332007"/>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Kinetic Letters" panose="00000500000000000000" pitchFamily="50" charset="0"/>
            </a:endParaRPr>
          </a:p>
        </p:txBody>
      </p:sp>
      <p:sp>
        <p:nvSpPr>
          <p:cNvPr id="2" name="Rectangle 1"/>
          <p:cNvSpPr/>
          <p:nvPr/>
        </p:nvSpPr>
        <p:spPr>
          <a:xfrm>
            <a:off x="174625" y="1208386"/>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576000" bIns="216000"/>
          <a:lstStyle/>
          <a:p>
            <a:pPr marL="285750" indent="-192088" algn="just">
              <a:buFont typeface="Arial" panose="020B0604020202020204" pitchFamily="34" charset="0"/>
              <a:buChar char="•"/>
              <a:defRPr/>
            </a:pPr>
            <a:r>
              <a:rPr lang="en-GB" sz="3600" dirty="0">
                <a:solidFill>
                  <a:schemeClr val="bg2">
                    <a:lumMod val="10000"/>
                  </a:schemeClr>
                </a:solidFill>
                <a:latin typeface="Kinetic Letters" panose="00000500000000000000" pitchFamily="50" charset="0"/>
              </a:rPr>
              <a:t>The week commencing Monday 12 June 2023</a:t>
            </a:r>
          </a:p>
          <a:p>
            <a:pPr marL="285750" indent="-192088" algn="just">
              <a:buFont typeface="Arial" panose="020B0604020202020204" pitchFamily="34" charset="0"/>
              <a:buChar char="•"/>
              <a:defRPr/>
            </a:pPr>
            <a:endParaRPr lang="en-GB" sz="3600" dirty="0">
              <a:solidFill>
                <a:schemeClr val="bg2">
                  <a:lumMod val="10000"/>
                </a:schemeClr>
              </a:solidFill>
              <a:latin typeface="Kinetic Letters" panose="00000500000000000000" pitchFamily="50" charset="0"/>
            </a:endParaRPr>
          </a:p>
          <a:p>
            <a:pPr marL="285750" indent="-192088" algn="just">
              <a:buFont typeface="Arial" panose="020B0604020202020204" pitchFamily="34" charset="0"/>
              <a:buChar char="•"/>
              <a:defRPr/>
            </a:pPr>
            <a:r>
              <a:rPr lang="en-GB" sz="3600" dirty="0">
                <a:solidFill>
                  <a:schemeClr val="bg2">
                    <a:lumMod val="10000"/>
                  </a:schemeClr>
                </a:solidFill>
                <a:latin typeface="Kinetic Letters" panose="00000500000000000000" pitchFamily="50" charset="0"/>
              </a:rPr>
              <a:t>Please be here!</a:t>
            </a:r>
          </a:p>
          <a:p>
            <a:pPr marL="285750" indent="-192088" algn="just">
              <a:buFont typeface="Arial" panose="020B0604020202020204" pitchFamily="34" charset="0"/>
              <a:buChar char="•"/>
              <a:defRPr/>
            </a:pPr>
            <a:endParaRPr lang="en-GB" sz="3600" dirty="0">
              <a:solidFill>
                <a:schemeClr val="bg2">
                  <a:lumMod val="10000"/>
                </a:schemeClr>
              </a:solidFill>
              <a:latin typeface="Kinetic Letters" panose="00000500000000000000" pitchFamily="50" charset="0"/>
            </a:endParaRPr>
          </a:p>
          <a:p>
            <a:pPr marL="285750" indent="-192088" algn="just">
              <a:buFont typeface="Arial" panose="020B0604020202020204" pitchFamily="34" charset="0"/>
              <a:buChar char="•"/>
              <a:defRPr/>
            </a:pPr>
            <a:endParaRPr lang="en-GB" sz="3600" dirty="0">
              <a:solidFill>
                <a:schemeClr val="bg2">
                  <a:lumMod val="10000"/>
                </a:schemeClr>
              </a:solidFill>
              <a:latin typeface="Kinetic Letters" panose="00000500000000000000" pitchFamily="50" charset="0"/>
            </a:endParaRPr>
          </a:p>
          <a:p>
            <a:pPr marL="93662" algn="just">
              <a:defRPr/>
            </a:pPr>
            <a:endParaRPr lang="en-GB" sz="3200" dirty="0">
              <a:solidFill>
                <a:srgbClr val="0070C0"/>
              </a:solidFill>
              <a:latin typeface="Kinetic Letters" panose="00000500000000000000" pitchFamily="50" charset="0"/>
            </a:endParaRPr>
          </a:p>
          <a:p>
            <a:pPr marL="93662" algn="just">
              <a:defRPr/>
            </a:pPr>
            <a:endParaRPr lang="en-GB" sz="3200" dirty="0">
              <a:solidFill>
                <a:srgbClr val="0070C0"/>
              </a:solidFill>
              <a:latin typeface="Kinetic Letters" panose="00000500000000000000" pitchFamily="50" charset="0"/>
            </a:endParaRPr>
          </a:p>
          <a:p>
            <a:pPr marL="93662" algn="ctr">
              <a:defRPr/>
            </a:pPr>
            <a:r>
              <a:rPr lang="en-GB" sz="3200" dirty="0">
                <a:solidFill>
                  <a:srgbClr val="0070C0"/>
                </a:solidFill>
                <a:latin typeface="Kinetic Letters" panose="00000500000000000000" pitchFamily="50" charset="0"/>
              </a:rPr>
              <a:t>Many thanks for coming. Please let us know if we can help in any way.</a:t>
            </a:r>
          </a:p>
          <a:p>
            <a:pPr marL="285750" indent="-192088" algn="just">
              <a:buFont typeface="Arial" panose="020B0604020202020204" pitchFamily="34" charset="0"/>
              <a:buChar char="•"/>
              <a:defRPr/>
            </a:pPr>
            <a:endParaRPr lang="en-GB" sz="3200" dirty="0">
              <a:solidFill>
                <a:schemeClr val="bg2">
                  <a:lumMod val="10000"/>
                </a:schemeClr>
              </a:solidFill>
              <a:latin typeface="Kinetic Letters" panose="00000500000000000000" pitchFamily="50" charset="0"/>
            </a:endParaRPr>
          </a:p>
          <a:p>
            <a:pPr marL="93662" algn="just">
              <a:defRPr/>
            </a:pPr>
            <a:endParaRPr lang="en-GB" sz="3200" dirty="0">
              <a:solidFill>
                <a:schemeClr val="bg2">
                  <a:lumMod val="10000"/>
                </a:schemeClr>
              </a:solidFill>
              <a:latin typeface="Kinetic Letters" panose="00000500000000000000" pitchFamily="50" charset="0"/>
            </a:endParaRP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Kinetic Letters" panose="00000500000000000000" pitchFamily="50" charset="0"/>
              </a:rPr>
              <a:t>next page</a:t>
            </a:r>
          </a:p>
        </p:txBody>
      </p:sp>
      <p:pic>
        <p:nvPicPr>
          <p:cNvPr id="4105"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4963218" cy="830997"/>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4800" dirty="0">
                <a:solidFill>
                  <a:schemeClr val="accent6"/>
                </a:solidFill>
                <a:latin typeface="Kinetic Letters" panose="00000500000000000000" pitchFamily="50" charset="0"/>
              </a:rPr>
              <a:t>When is the Phonics Check?</a:t>
            </a:r>
          </a:p>
        </p:txBody>
      </p:sp>
    </p:spTree>
    <p:extLst>
      <p:ext uri="{BB962C8B-B14F-4D97-AF65-F5344CB8AC3E}">
        <p14:creationId xmlns:p14="http://schemas.microsoft.com/office/powerpoint/2010/main" val="4253696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882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432973" y="221492"/>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800">
              <a:latin typeface="Kinetic Letters" panose="00000500000000000000" pitchFamily="50" charset="0"/>
            </a:endParaRPr>
          </a:p>
        </p:txBody>
      </p:sp>
      <p:sp>
        <p:nvSpPr>
          <p:cNvPr id="2" name="Rectangle 1"/>
          <p:cNvSpPr/>
          <p:nvPr/>
        </p:nvSpPr>
        <p:spPr>
          <a:xfrm>
            <a:off x="419479" y="1045404"/>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sz="2800" dirty="0">
                <a:solidFill>
                  <a:schemeClr val="tx1"/>
                </a:solidFill>
                <a:latin typeface="Kinetic Letters" panose="00000500000000000000" pitchFamily="50" charset="0"/>
              </a:rPr>
              <a:t>Children begin to learn phonics (sounds) in early years, both nursery and reception. Once children begin learning sounds, these sounds are used orally to identify and make words. They will then begin to learn the letters which make each of the sounds and these are used to read and spell words.</a:t>
            </a:r>
          </a:p>
          <a:p>
            <a:pPr algn="just">
              <a:defRPr/>
            </a:pPr>
            <a:endParaRPr lang="en-GB" sz="2800" dirty="0">
              <a:solidFill>
                <a:schemeClr val="tx1"/>
              </a:solidFill>
              <a:latin typeface="Kinetic Letters" panose="00000500000000000000" pitchFamily="50" charset="0"/>
            </a:endParaRPr>
          </a:p>
          <a:p>
            <a:pPr algn="just">
              <a:defRPr/>
            </a:pPr>
            <a:r>
              <a:rPr lang="en-GB" sz="2800" dirty="0">
                <a:solidFill>
                  <a:schemeClr val="bg2">
                    <a:lumMod val="10000"/>
                  </a:schemeClr>
                </a:solidFill>
                <a:latin typeface="Kinetic Letters" panose="00000500000000000000" pitchFamily="50" charset="0"/>
              </a:rPr>
              <a:t>Once children begin learning sounds, these sounds are used orally to identify and make words. They will then begin to learn the letters which make each of the sounds and these are used to read and spell words.</a:t>
            </a:r>
          </a:p>
        </p:txBody>
      </p:sp>
      <p:sp>
        <p:nvSpPr>
          <p:cNvPr id="10" name="Oval 9">
            <a:hlinkClick r:id="" action="ppaction://hlinkshowjump?jump=nextslide"/>
          </p:cNvPr>
          <p:cNvSpPr/>
          <p:nvPr/>
        </p:nvSpPr>
        <p:spPr>
          <a:xfrm>
            <a:off x="8292685" y="5798379"/>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200" dirty="0">
                <a:solidFill>
                  <a:schemeClr val="bg1"/>
                </a:solidFill>
                <a:latin typeface="Kinetic Letters" panose="00000500000000000000" pitchFamily="50" charset="0"/>
              </a:rPr>
              <a:t>next page</a:t>
            </a:r>
          </a:p>
        </p:txBody>
      </p:sp>
      <p:pic>
        <p:nvPicPr>
          <p:cNvPr id="4105"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173" y="6584192"/>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74248" y="269117"/>
            <a:ext cx="3116559" cy="830997"/>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4800" dirty="0">
                <a:solidFill>
                  <a:schemeClr val="accent6"/>
                </a:solidFill>
                <a:latin typeface="Kinetic Letters" panose="00000500000000000000" pitchFamily="50" charset="0"/>
              </a:rPr>
              <a:t>What is Phonics?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10785" y="4754770"/>
            <a:ext cx="1463687" cy="2087217"/>
          </a:xfrm>
          <a:prstGeom prst="rect">
            <a:avLst/>
          </a:prstGeom>
        </p:spPr>
      </p:pic>
    </p:spTree>
    <p:extLst>
      <p:ext uri="{BB962C8B-B14F-4D97-AF65-F5344CB8AC3E}">
        <p14:creationId xmlns:p14="http://schemas.microsoft.com/office/powerpoint/2010/main" val="3008050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800">
              <a:latin typeface="Kinetic Letters" panose="00000500000000000000" pitchFamily="50" charset="0"/>
            </a:endParaRPr>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sz="3200" dirty="0">
                <a:solidFill>
                  <a:schemeClr val="bg2">
                    <a:lumMod val="10000"/>
                  </a:schemeClr>
                </a:solidFill>
                <a:latin typeface="Kinetic Letters" panose="00000500000000000000" pitchFamily="50" charset="0"/>
              </a:rPr>
              <a:t>Children in Year 1 throughout the country will all be taking part in a phonics screening check during the same week in June. Children in Year 2 will also take the check if they did not achieve the required result when in Year 1 or they have not taken the test before. </a:t>
            </a:r>
          </a:p>
          <a:p>
            <a:pPr algn="just">
              <a:defRPr/>
            </a:pPr>
            <a:endParaRPr lang="en-GB" sz="3200" dirty="0">
              <a:solidFill>
                <a:schemeClr val="bg2">
                  <a:lumMod val="10000"/>
                </a:schemeClr>
              </a:solidFill>
              <a:latin typeface="Kinetic Letters" panose="00000500000000000000" pitchFamily="50" charset="0"/>
            </a:endParaRPr>
          </a:p>
          <a:p>
            <a:pPr algn="just">
              <a:defRPr/>
            </a:pPr>
            <a:r>
              <a:rPr lang="en-GB" sz="3200" dirty="0">
                <a:solidFill>
                  <a:schemeClr val="bg2">
                    <a:lumMod val="10000"/>
                  </a:schemeClr>
                </a:solidFill>
                <a:latin typeface="Kinetic Letters" panose="00000500000000000000" pitchFamily="50" charset="0"/>
              </a:rPr>
              <a:t>The phonics screening check is designed to confirm whether individual children have learnt phonic decoding and blending skills to an age-appropriate standard. This is the end of level 5.</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200" dirty="0">
                <a:solidFill>
                  <a:schemeClr val="bg1"/>
                </a:solidFill>
                <a:latin typeface="Kinetic Letters" panose="00000500000000000000" pitchFamily="50" charset="0"/>
              </a:rPr>
              <a:t>next page</a:t>
            </a:r>
          </a:p>
        </p:txBody>
      </p:sp>
      <p:pic>
        <p:nvPicPr>
          <p:cNvPr id="4105"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9" y="401638"/>
            <a:ext cx="8374856" cy="830997"/>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4800" dirty="0">
                <a:solidFill>
                  <a:schemeClr val="accent6"/>
                </a:solidFill>
                <a:latin typeface="Kinetic Letters" panose="00000500000000000000" pitchFamily="50" charset="0"/>
              </a:rPr>
              <a:t>What is the Phonics Screening Check?</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44" y="5238820"/>
            <a:ext cx="1011484" cy="1376293"/>
          </a:xfrm>
          <a:prstGeom prst="rect">
            <a:avLst/>
          </a:prstGeom>
        </p:spPr>
      </p:pic>
    </p:spTree>
    <p:extLst>
      <p:ext uri="{BB962C8B-B14F-4D97-AF65-F5344CB8AC3E}">
        <p14:creationId xmlns:p14="http://schemas.microsoft.com/office/powerpoint/2010/main" val="3806007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Kinetic Letters" panose="00000500000000000000" pitchFamily="50" charset="0"/>
            </a:endParaRPr>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457200" indent="-457200" algn="just">
              <a:buFont typeface="Arial" panose="020B0604020202020204" pitchFamily="34" charset="0"/>
              <a:buChar char="•"/>
              <a:defRPr/>
            </a:pPr>
            <a:r>
              <a:rPr lang="en-GB" sz="3600" dirty="0">
                <a:solidFill>
                  <a:schemeClr val="bg2">
                    <a:lumMod val="10000"/>
                  </a:schemeClr>
                </a:solidFill>
                <a:latin typeface="Kinetic Letters" panose="00000500000000000000" pitchFamily="50" charset="0"/>
              </a:rPr>
              <a:t>The test contains 40 words. </a:t>
            </a:r>
          </a:p>
          <a:p>
            <a:pPr marL="457200" indent="-457200" algn="just">
              <a:buFont typeface="Arial" panose="020B0604020202020204" pitchFamily="34" charset="0"/>
              <a:buChar char="•"/>
              <a:defRPr/>
            </a:pPr>
            <a:r>
              <a:rPr lang="en-GB" sz="3600" dirty="0">
                <a:solidFill>
                  <a:schemeClr val="bg2">
                    <a:lumMod val="10000"/>
                  </a:schemeClr>
                </a:solidFill>
                <a:latin typeface="Kinetic Letters" panose="00000500000000000000" pitchFamily="50" charset="0"/>
              </a:rPr>
              <a:t>Each child will sit 1:1 and read each word aloud to a teacher.</a:t>
            </a:r>
          </a:p>
          <a:p>
            <a:pPr marL="457200" indent="-457200" algn="just">
              <a:buFont typeface="Arial" panose="020B0604020202020204" pitchFamily="34" charset="0"/>
              <a:buChar char="•"/>
              <a:defRPr/>
            </a:pPr>
            <a:r>
              <a:rPr lang="en-GB" sz="3600" dirty="0">
                <a:solidFill>
                  <a:schemeClr val="bg2">
                    <a:lumMod val="10000"/>
                  </a:schemeClr>
                </a:solidFill>
                <a:latin typeface="Kinetic Letters" panose="00000500000000000000" pitchFamily="50" charset="0"/>
              </a:rPr>
              <a:t>The test will take approximately 10 minutes per child.</a:t>
            </a:r>
          </a:p>
          <a:p>
            <a:pPr marL="457200" indent="-457200" algn="just">
              <a:buFont typeface="Arial" panose="020B0604020202020204" pitchFamily="34" charset="0"/>
              <a:buChar char="•"/>
              <a:defRPr/>
            </a:pPr>
            <a:r>
              <a:rPr lang="en-GB" sz="3600" dirty="0">
                <a:solidFill>
                  <a:schemeClr val="bg2">
                    <a:lumMod val="10000"/>
                  </a:schemeClr>
                </a:solidFill>
                <a:latin typeface="Kinetic Letters" panose="00000500000000000000" pitchFamily="50" charset="0"/>
              </a:rPr>
              <a:t>The list of words the children read is a combination of 20 real words and 20 pseudo words (nonsense words).</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Kinetic Letters" panose="00000500000000000000" pitchFamily="50" charset="0"/>
              </a:rPr>
              <a:t>next page</a:t>
            </a:r>
          </a:p>
        </p:txBody>
      </p:sp>
      <p:pic>
        <p:nvPicPr>
          <p:cNvPr id="4105"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7927629" cy="830997"/>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4800" dirty="0">
                <a:solidFill>
                  <a:schemeClr val="accent6"/>
                </a:solidFill>
                <a:latin typeface="Kinetic Letters" panose="00000500000000000000" pitchFamily="50" charset="0"/>
              </a:rPr>
              <a:t>What Happens During the Test?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650" y="4790547"/>
            <a:ext cx="3757152" cy="1926166"/>
          </a:xfrm>
          <a:prstGeom prst="rect">
            <a:avLst/>
          </a:prstGeom>
        </p:spPr>
      </p:pic>
    </p:spTree>
    <p:extLst>
      <p:ext uri="{BB962C8B-B14F-4D97-AF65-F5344CB8AC3E}">
        <p14:creationId xmlns:p14="http://schemas.microsoft.com/office/powerpoint/2010/main" val="1977680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3200">
              <a:latin typeface="Kinetic Letters" panose="00000500000000000000" pitchFamily="50" charset="0"/>
            </a:endParaRPr>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457200" indent="-457200" algn="just">
              <a:buFont typeface="Arial" panose="020B0604020202020204" pitchFamily="34" charset="0"/>
              <a:buChar char="•"/>
              <a:defRPr/>
            </a:pPr>
            <a:r>
              <a:rPr lang="en-GB" sz="3200" dirty="0">
                <a:solidFill>
                  <a:schemeClr val="bg2">
                    <a:lumMod val="10000"/>
                  </a:schemeClr>
                </a:solidFill>
                <a:latin typeface="Kinetic Letters" panose="00000500000000000000" pitchFamily="50" charset="0"/>
              </a:rPr>
              <a:t>The pseudo words will be shown to your child with a picture of an alien. </a:t>
            </a:r>
          </a:p>
          <a:p>
            <a:pPr marL="457200" indent="-457200" algn="just">
              <a:buFont typeface="Arial" panose="020B0604020202020204" pitchFamily="34" charset="0"/>
              <a:buChar char="•"/>
              <a:defRPr/>
            </a:pPr>
            <a:r>
              <a:rPr lang="en-GB" sz="3200" dirty="0">
                <a:solidFill>
                  <a:schemeClr val="bg2">
                    <a:lumMod val="10000"/>
                  </a:schemeClr>
                </a:solidFill>
                <a:latin typeface="Kinetic Letters" panose="00000500000000000000" pitchFamily="50" charset="0"/>
              </a:rPr>
              <a:t>This provides the children with a context for the pseudo word which is independent from any existing vocabulary they may have. </a:t>
            </a:r>
          </a:p>
          <a:p>
            <a:pPr marL="457200" indent="-457200" algn="just">
              <a:buFont typeface="Arial" panose="020B0604020202020204" pitchFamily="34" charset="0"/>
              <a:buChar char="•"/>
              <a:defRPr/>
            </a:pPr>
            <a:r>
              <a:rPr lang="en-GB" sz="3200" dirty="0">
                <a:solidFill>
                  <a:schemeClr val="bg2">
                    <a:lumMod val="10000"/>
                  </a:schemeClr>
                </a:solidFill>
                <a:latin typeface="Kinetic Letters" panose="00000500000000000000" pitchFamily="50" charset="0"/>
              </a:rPr>
              <a:t>Pseudo words are included because they will be new to all pupils; they do not favour children with a good vocabulary knowledge or visual memory of words. </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600" dirty="0">
                <a:solidFill>
                  <a:schemeClr val="bg1"/>
                </a:solidFill>
                <a:latin typeface="Kinetic Letters" panose="00000500000000000000" pitchFamily="50" charset="0"/>
              </a:rPr>
              <a:t>next page</a:t>
            </a:r>
          </a:p>
        </p:txBody>
      </p:sp>
      <p:pic>
        <p:nvPicPr>
          <p:cNvPr id="4105"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5812810" cy="830997"/>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4800" dirty="0">
                <a:solidFill>
                  <a:schemeClr val="accent6"/>
                </a:solidFill>
                <a:latin typeface="Kinetic Letters" panose="00000500000000000000" pitchFamily="50" charset="0"/>
              </a:rPr>
              <a:t>Pseudo Words (Nonsense Words)</a:t>
            </a:r>
          </a:p>
        </p:txBody>
      </p:sp>
      <p:grpSp>
        <p:nvGrpSpPr>
          <p:cNvPr id="6" name="Group 5"/>
          <p:cNvGrpSpPr/>
          <p:nvPr/>
        </p:nvGrpSpPr>
        <p:grpSpPr>
          <a:xfrm>
            <a:off x="6220798" y="4916557"/>
            <a:ext cx="1240176" cy="1392962"/>
            <a:chOff x="1155157" y="3119967"/>
            <a:chExt cx="2201333" cy="2925233"/>
          </a:xfrm>
        </p:grpSpPr>
        <p:sp>
          <p:nvSpPr>
            <p:cNvPr id="5" name="Rounded Rectangle 4"/>
            <p:cNvSpPr/>
            <p:nvPr/>
          </p:nvSpPr>
          <p:spPr>
            <a:xfrm>
              <a:off x="1155157" y="3119967"/>
              <a:ext cx="2201333" cy="2925233"/>
            </a:xfrm>
            <a:prstGeom prst="roundRect">
              <a:avLst>
                <a:gd name="adj" fmla="val 5513"/>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latin typeface="Kinetic Letters" panose="00000500000000000000" pitchFamily="50"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1504" y="3484033"/>
              <a:ext cx="1448637" cy="2197100"/>
            </a:xfrm>
            <a:prstGeom prst="rect">
              <a:avLst/>
            </a:prstGeom>
          </p:spPr>
        </p:pic>
      </p:grpSp>
    </p:spTree>
    <p:extLst>
      <p:ext uri="{BB962C8B-B14F-4D97-AF65-F5344CB8AC3E}">
        <p14:creationId xmlns:p14="http://schemas.microsoft.com/office/powerpoint/2010/main" val="3019327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3200">
              <a:latin typeface="Kinetic Letters" panose="00000500000000000000" pitchFamily="50" charset="0"/>
            </a:endParaRP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600" dirty="0">
                <a:solidFill>
                  <a:schemeClr val="bg1"/>
                </a:solidFill>
                <a:latin typeface="Kinetic Letters" panose="00000500000000000000" pitchFamily="50" charset="0"/>
              </a:rPr>
              <a:t>next page</a:t>
            </a:r>
          </a:p>
        </p:txBody>
      </p:sp>
      <p:pic>
        <p:nvPicPr>
          <p:cNvPr id="4105"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2842445" cy="830997"/>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4800" dirty="0">
                <a:solidFill>
                  <a:schemeClr val="accent6"/>
                </a:solidFill>
                <a:latin typeface="Kinetic Letters" panose="00000500000000000000" pitchFamily="50" charset="0"/>
              </a:rPr>
              <a:t>Section 1 words</a:t>
            </a:r>
          </a:p>
        </p:txBody>
      </p:sp>
      <p:pic>
        <p:nvPicPr>
          <p:cNvPr id="4" name="Picture 3">
            <a:extLst>
              <a:ext uri="{FF2B5EF4-FFF2-40B4-BE49-F238E27FC236}">
                <a16:creationId xmlns:a16="http://schemas.microsoft.com/office/drawing/2014/main" id="{8EC9C910-84B4-412B-AD0B-7234DBE18FCD}"/>
              </a:ext>
            </a:extLst>
          </p:cNvPr>
          <p:cNvPicPr>
            <a:picLocks noChangeAspect="1"/>
          </p:cNvPicPr>
          <p:nvPr/>
        </p:nvPicPr>
        <p:blipFill rotWithShape="1">
          <a:blip r:embed="rId3"/>
          <a:srcRect l="15073" t="28763" r="42174" b="14263"/>
          <a:stretch/>
        </p:blipFill>
        <p:spPr>
          <a:xfrm>
            <a:off x="161925" y="1069974"/>
            <a:ext cx="7683362" cy="5782055"/>
          </a:xfrm>
          <a:prstGeom prst="rect">
            <a:avLst/>
          </a:prstGeom>
        </p:spPr>
      </p:pic>
    </p:spTree>
    <p:extLst>
      <p:ext uri="{BB962C8B-B14F-4D97-AF65-F5344CB8AC3E}">
        <p14:creationId xmlns:p14="http://schemas.microsoft.com/office/powerpoint/2010/main" val="3926111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3200">
              <a:latin typeface="Kinetic Letters" panose="00000500000000000000" pitchFamily="50" charset="0"/>
            </a:endParaRP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600" dirty="0">
                <a:solidFill>
                  <a:schemeClr val="bg1"/>
                </a:solidFill>
                <a:latin typeface="Kinetic Letters" panose="00000500000000000000" pitchFamily="50" charset="0"/>
              </a:rPr>
              <a:t>next page</a:t>
            </a:r>
          </a:p>
        </p:txBody>
      </p:sp>
      <p:pic>
        <p:nvPicPr>
          <p:cNvPr id="4105"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2945037" cy="830997"/>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4800" dirty="0">
                <a:solidFill>
                  <a:schemeClr val="accent6"/>
                </a:solidFill>
                <a:latin typeface="Kinetic Letters" panose="00000500000000000000" pitchFamily="50" charset="0"/>
              </a:rPr>
              <a:t>Section 2 words</a:t>
            </a:r>
          </a:p>
        </p:txBody>
      </p:sp>
      <p:pic>
        <p:nvPicPr>
          <p:cNvPr id="2" name="Picture 1">
            <a:extLst>
              <a:ext uri="{FF2B5EF4-FFF2-40B4-BE49-F238E27FC236}">
                <a16:creationId xmlns:a16="http://schemas.microsoft.com/office/drawing/2014/main" id="{A7238524-2F19-4618-999C-AE837B02841A}"/>
              </a:ext>
            </a:extLst>
          </p:cNvPr>
          <p:cNvPicPr>
            <a:picLocks noChangeAspect="1"/>
          </p:cNvPicPr>
          <p:nvPr/>
        </p:nvPicPr>
        <p:blipFill rotWithShape="1">
          <a:blip r:embed="rId3"/>
          <a:srcRect l="12319" t="28339" r="43478" b="17342"/>
          <a:stretch/>
        </p:blipFill>
        <p:spPr>
          <a:xfrm>
            <a:off x="353218" y="1232635"/>
            <a:ext cx="7717355" cy="5355365"/>
          </a:xfrm>
          <a:prstGeom prst="rect">
            <a:avLst/>
          </a:prstGeom>
        </p:spPr>
      </p:pic>
    </p:spTree>
    <p:extLst>
      <p:ext uri="{BB962C8B-B14F-4D97-AF65-F5344CB8AC3E}">
        <p14:creationId xmlns:p14="http://schemas.microsoft.com/office/powerpoint/2010/main" val="3801393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Kinetic Letters" panose="00000500000000000000" pitchFamily="50" charset="0"/>
            </a:endParaRPr>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457200" indent="-457200" algn="just">
              <a:buFont typeface="Arial" panose="020B0604020202020204" pitchFamily="34" charset="0"/>
              <a:buChar char="•"/>
              <a:defRPr/>
            </a:pPr>
            <a:r>
              <a:rPr lang="en-GB" sz="3200" dirty="0">
                <a:solidFill>
                  <a:schemeClr val="bg2">
                    <a:lumMod val="10000"/>
                  </a:schemeClr>
                </a:solidFill>
                <a:latin typeface="Kinetic Letters" panose="00000500000000000000" pitchFamily="50" charset="0"/>
              </a:rPr>
              <a:t>By the end of the summer term all schools must report each child's results to their parents. They will also confirm if the child has met the standard threshold. </a:t>
            </a:r>
          </a:p>
          <a:p>
            <a:pPr marL="457200" indent="-457200" algn="just">
              <a:buFont typeface="Arial" panose="020B0604020202020204" pitchFamily="34" charset="0"/>
              <a:buChar char="•"/>
              <a:defRPr/>
            </a:pPr>
            <a:r>
              <a:rPr lang="en-GB" sz="3200" dirty="0">
                <a:solidFill>
                  <a:schemeClr val="bg2">
                    <a:lumMod val="10000"/>
                  </a:schemeClr>
                </a:solidFill>
                <a:latin typeface="Kinetic Letters" panose="00000500000000000000" pitchFamily="50" charset="0"/>
              </a:rPr>
              <a:t>Children who do not achieve the expected level will retake the test when they are in Year 2.</a:t>
            </a:r>
          </a:p>
          <a:p>
            <a:pPr marL="457200" indent="-457200" algn="just">
              <a:buFont typeface="Arial" panose="020B0604020202020204" pitchFamily="34" charset="0"/>
              <a:buChar char="•"/>
              <a:defRPr/>
            </a:pPr>
            <a:r>
              <a:rPr lang="en-GB" sz="3200" dirty="0">
                <a:solidFill>
                  <a:schemeClr val="bg2">
                    <a:lumMod val="10000"/>
                  </a:schemeClr>
                </a:solidFill>
                <a:latin typeface="Kinetic Letters" panose="00000500000000000000" pitchFamily="50" charset="0"/>
              </a:rPr>
              <a:t>The pass mark has been 32/40 since 2012.</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Kinetic Letters" panose="00000500000000000000" pitchFamily="50" charset="0"/>
              </a:rPr>
              <a:t>next page</a:t>
            </a:r>
          </a:p>
        </p:txBody>
      </p:sp>
      <p:pic>
        <p:nvPicPr>
          <p:cNvPr id="4105"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3855543" cy="830997"/>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4800" dirty="0">
                <a:solidFill>
                  <a:schemeClr val="accent6"/>
                </a:solidFill>
                <a:latin typeface="Kinetic Letters" panose="00000500000000000000" pitchFamily="50" charset="0"/>
              </a:rPr>
              <a:t>Reporting to Parents </a:t>
            </a:r>
          </a:p>
        </p:txBody>
      </p:sp>
      <p:grpSp>
        <p:nvGrpSpPr>
          <p:cNvPr id="6" name="Group 5"/>
          <p:cNvGrpSpPr/>
          <p:nvPr/>
        </p:nvGrpSpPr>
        <p:grpSpPr>
          <a:xfrm>
            <a:off x="5143892" y="3952658"/>
            <a:ext cx="3460358" cy="2356861"/>
            <a:chOff x="2165556" y="2861733"/>
            <a:chExt cx="5260097" cy="330623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7484" y="3840874"/>
              <a:ext cx="3075450" cy="2327091"/>
            </a:xfrm>
            <a:prstGeom prst="rect">
              <a:avLst/>
            </a:prstGeom>
          </p:spPr>
        </p:pic>
        <p:sp>
          <p:nvSpPr>
            <p:cNvPr id="5" name="Oval Callout 4"/>
            <p:cNvSpPr/>
            <p:nvPr/>
          </p:nvSpPr>
          <p:spPr>
            <a:xfrm>
              <a:off x="4258733" y="2861733"/>
              <a:ext cx="829734" cy="558800"/>
            </a:xfrm>
            <a:prstGeom prst="wedgeEllipseCallout">
              <a:avLst>
                <a:gd name="adj1" fmla="val 595"/>
                <a:gd name="adj2" fmla="val 8977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Kinetic Letters" panose="00000500000000000000" pitchFamily="50" charset="0"/>
              </a:endParaRPr>
            </a:p>
          </p:txBody>
        </p:sp>
        <p:sp>
          <p:nvSpPr>
            <p:cNvPr id="13" name="Oval Callout 12"/>
            <p:cNvSpPr/>
            <p:nvPr/>
          </p:nvSpPr>
          <p:spPr>
            <a:xfrm rot="19671663">
              <a:off x="2788520" y="3434703"/>
              <a:ext cx="829734" cy="558800"/>
            </a:xfrm>
            <a:prstGeom prst="wedgeEllipseCallout">
              <a:avLst>
                <a:gd name="adj1" fmla="val 26492"/>
                <a:gd name="adj2" fmla="val 11050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Kinetic Letters" panose="00000500000000000000" pitchFamily="50" charset="0"/>
              </a:endParaRPr>
            </a:p>
          </p:txBody>
        </p:sp>
        <p:sp>
          <p:nvSpPr>
            <p:cNvPr id="15" name="Oval Callout 14"/>
            <p:cNvSpPr/>
            <p:nvPr/>
          </p:nvSpPr>
          <p:spPr>
            <a:xfrm rot="16975681">
              <a:off x="2030089" y="4656514"/>
              <a:ext cx="829734" cy="558800"/>
            </a:xfrm>
            <a:prstGeom prst="wedgeEllipseCallout">
              <a:avLst>
                <a:gd name="adj1" fmla="val -915"/>
                <a:gd name="adj2" fmla="val 1431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Kinetic Letters" panose="00000500000000000000" pitchFamily="50" charset="0"/>
              </a:endParaRPr>
            </a:p>
          </p:txBody>
        </p:sp>
        <p:sp>
          <p:nvSpPr>
            <p:cNvPr id="16" name="Oval Callout 15"/>
            <p:cNvSpPr/>
            <p:nvPr/>
          </p:nvSpPr>
          <p:spPr>
            <a:xfrm rot="1928337" flipH="1">
              <a:off x="5977785" y="3275838"/>
              <a:ext cx="829734" cy="558800"/>
            </a:xfrm>
            <a:prstGeom prst="wedgeEllipseCallout">
              <a:avLst>
                <a:gd name="adj1" fmla="val 26492"/>
                <a:gd name="adj2" fmla="val 11050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Kinetic Letters" panose="00000500000000000000" pitchFamily="50" charset="0"/>
              </a:endParaRPr>
            </a:p>
          </p:txBody>
        </p:sp>
        <p:sp>
          <p:nvSpPr>
            <p:cNvPr id="17" name="Oval Callout 16"/>
            <p:cNvSpPr/>
            <p:nvPr/>
          </p:nvSpPr>
          <p:spPr>
            <a:xfrm rot="4624319" flipH="1">
              <a:off x="6731386" y="4815301"/>
              <a:ext cx="829734" cy="558800"/>
            </a:xfrm>
            <a:prstGeom prst="wedgeEllipseCallout">
              <a:avLst>
                <a:gd name="adj1" fmla="val -915"/>
                <a:gd name="adj2" fmla="val 1431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Kinetic Letters" panose="00000500000000000000" pitchFamily="50" charset="0"/>
              </a:endParaRPr>
            </a:p>
          </p:txBody>
        </p:sp>
      </p:grpSp>
    </p:spTree>
    <p:extLst>
      <p:ext uri="{BB962C8B-B14F-4D97-AF65-F5344CB8AC3E}">
        <p14:creationId xmlns:p14="http://schemas.microsoft.com/office/powerpoint/2010/main" val="5736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2744" y="332007"/>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Kinetic Letters" panose="00000500000000000000" pitchFamily="50" charset="0"/>
            </a:endParaRPr>
          </a:p>
        </p:txBody>
      </p:sp>
      <p:sp>
        <p:nvSpPr>
          <p:cNvPr id="2" name="Rectangle 1"/>
          <p:cNvSpPr/>
          <p:nvPr/>
        </p:nvSpPr>
        <p:spPr>
          <a:xfrm>
            <a:off x="353219" y="1177924"/>
            <a:ext cx="8429625" cy="5510213"/>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576000" bIns="216000"/>
          <a:lstStyle/>
          <a:p>
            <a:pPr marL="285750" indent="-192088" algn="just">
              <a:buFont typeface="Arial" panose="020B0604020202020204" pitchFamily="34" charset="0"/>
              <a:buChar char="•"/>
              <a:defRPr/>
            </a:pPr>
            <a:r>
              <a:rPr lang="en-GB" sz="3200" dirty="0">
                <a:solidFill>
                  <a:schemeClr val="bg2">
                    <a:lumMod val="10000"/>
                  </a:schemeClr>
                </a:solidFill>
                <a:latin typeface="Kinetic Letters" panose="00000500000000000000" pitchFamily="50" charset="0"/>
              </a:rPr>
              <a:t>Play lots of sound and listening games with your child.</a:t>
            </a:r>
          </a:p>
          <a:p>
            <a:pPr marL="285750" indent="-192088" algn="just">
              <a:buFont typeface="Arial" panose="020B0604020202020204" pitchFamily="34" charset="0"/>
              <a:buChar char="•"/>
              <a:defRPr/>
            </a:pPr>
            <a:r>
              <a:rPr lang="en-GB" sz="3200" dirty="0">
                <a:solidFill>
                  <a:schemeClr val="bg2">
                    <a:lumMod val="10000"/>
                  </a:schemeClr>
                </a:solidFill>
                <a:latin typeface="Kinetic Letters" panose="00000500000000000000" pitchFamily="50" charset="0"/>
              </a:rPr>
              <a:t>Read as much as possible to and with your child.</a:t>
            </a:r>
          </a:p>
          <a:p>
            <a:pPr marL="285750" indent="-192088" algn="just">
              <a:buFont typeface="Arial" panose="020B0604020202020204" pitchFamily="34" charset="0"/>
              <a:buChar char="•"/>
              <a:defRPr/>
            </a:pPr>
            <a:r>
              <a:rPr lang="en-GB" sz="3200" dirty="0">
                <a:solidFill>
                  <a:schemeClr val="bg2">
                    <a:lumMod val="10000"/>
                  </a:schemeClr>
                </a:solidFill>
                <a:latin typeface="Kinetic Letters" panose="00000500000000000000" pitchFamily="50" charset="0"/>
              </a:rPr>
              <a:t>Encourage and praise – get them to have a ‘good guess’.</a:t>
            </a:r>
          </a:p>
          <a:p>
            <a:pPr marL="285750" indent="-192088" algn="just">
              <a:buFont typeface="Arial" panose="020B0604020202020204" pitchFamily="34" charset="0"/>
              <a:buChar char="•"/>
              <a:defRPr/>
            </a:pPr>
            <a:r>
              <a:rPr lang="en-GB" sz="3200" dirty="0">
                <a:solidFill>
                  <a:schemeClr val="bg2">
                    <a:lumMod val="10000"/>
                  </a:schemeClr>
                </a:solidFill>
                <a:latin typeface="Kinetic Letters" panose="00000500000000000000" pitchFamily="50" charset="0"/>
              </a:rPr>
              <a:t>If your child is struggling to decode a word, help them by encouraging them to say each sound in the word from left to right.</a:t>
            </a:r>
          </a:p>
          <a:p>
            <a:pPr marL="285750" indent="-192088" algn="just">
              <a:buFont typeface="Arial" panose="020B0604020202020204" pitchFamily="34" charset="0"/>
              <a:buChar char="•"/>
              <a:defRPr/>
            </a:pPr>
            <a:r>
              <a:rPr lang="en-GB" sz="3200" dirty="0">
                <a:solidFill>
                  <a:schemeClr val="bg2">
                    <a:lumMod val="10000"/>
                  </a:schemeClr>
                </a:solidFill>
                <a:latin typeface="Kinetic Letters" panose="00000500000000000000" pitchFamily="50" charset="0"/>
              </a:rPr>
              <a:t>Blend the sounds by pointing to each one, e.g. /c/ in cat, /p/ in pat, /ng/ in sing, /</a:t>
            </a:r>
            <a:r>
              <a:rPr lang="en-GB" sz="3200" dirty="0" err="1">
                <a:solidFill>
                  <a:schemeClr val="bg2">
                    <a:lumMod val="10000"/>
                  </a:schemeClr>
                </a:solidFill>
                <a:latin typeface="Kinetic Letters" panose="00000500000000000000" pitchFamily="50" charset="0"/>
              </a:rPr>
              <a:t>ee</a:t>
            </a:r>
            <a:r>
              <a:rPr lang="en-GB" sz="3200" dirty="0">
                <a:solidFill>
                  <a:schemeClr val="bg2">
                    <a:lumMod val="10000"/>
                  </a:schemeClr>
                </a:solidFill>
                <a:latin typeface="Kinetic Letters" panose="00000500000000000000" pitchFamily="50" charset="0"/>
              </a:rPr>
              <a:t>/ in been. Next move your finger under the whole word as you say it.</a:t>
            </a:r>
          </a:p>
          <a:p>
            <a:pPr marL="285750" indent="-192088" algn="just">
              <a:buFont typeface="Arial" panose="020B0604020202020204" pitchFamily="34" charset="0"/>
              <a:buChar char="•"/>
              <a:defRPr/>
            </a:pPr>
            <a:r>
              <a:rPr lang="en-GB" sz="3200" dirty="0">
                <a:solidFill>
                  <a:schemeClr val="bg2">
                    <a:lumMod val="10000"/>
                  </a:schemeClr>
                </a:solidFill>
                <a:latin typeface="Kinetic Letters" panose="00000500000000000000" pitchFamily="50" charset="0"/>
              </a:rPr>
              <a:t>Discuss the meaning of words if your child does not know what they have read.</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Kinetic Letters" panose="00000500000000000000" pitchFamily="50" charset="0"/>
              </a:rPr>
              <a:t>next page</a:t>
            </a:r>
          </a:p>
        </p:txBody>
      </p:sp>
      <p:pic>
        <p:nvPicPr>
          <p:cNvPr id="4105"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6386685" cy="830997"/>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4800" dirty="0">
                <a:solidFill>
                  <a:schemeClr val="accent6"/>
                </a:solidFill>
                <a:latin typeface="Kinetic Letters" panose="00000500000000000000" pitchFamily="50" charset="0"/>
              </a:rPr>
              <a:t>How Can I Help My Child at Home?</a:t>
            </a:r>
          </a:p>
        </p:txBody>
      </p:sp>
    </p:spTree>
    <p:extLst>
      <p:ext uri="{BB962C8B-B14F-4D97-AF65-F5344CB8AC3E}">
        <p14:creationId xmlns:p14="http://schemas.microsoft.com/office/powerpoint/2010/main" val="3362410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31fc5f3-b510-4ab0-8b32-f60144c7c3b7">
      <Terms xmlns="http://schemas.microsoft.com/office/infopath/2007/PartnerControls"/>
    </lcf76f155ced4ddcb4097134ff3c332f>
    <TaxCatchAll xmlns="0d75916f-a606-4239-af73-25faa4b4a24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E20FF2E9282D469355E2BE33096EBF" ma:contentTypeVersion="16" ma:contentTypeDescription="Create a new document." ma:contentTypeScope="" ma:versionID="a77640643ebba6c7813f185ab42051a0">
  <xsd:schema xmlns:xsd="http://www.w3.org/2001/XMLSchema" xmlns:xs="http://www.w3.org/2001/XMLSchema" xmlns:p="http://schemas.microsoft.com/office/2006/metadata/properties" xmlns:ns2="d31fc5f3-b510-4ab0-8b32-f60144c7c3b7" xmlns:ns3="0d75916f-a606-4239-af73-25faa4b4a249" targetNamespace="http://schemas.microsoft.com/office/2006/metadata/properties" ma:root="true" ma:fieldsID="c78f5da6e13eb5652bb172acccc045f7" ns2:_="" ns3:_="">
    <xsd:import namespace="d31fc5f3-b510-4ab0-8b32-f60144c7c3b7"/>
    <xsd:import namespace="0d75916f-a606-4239-af73-25faa4b4a24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fc5f3-b510-4ab0-8b32-f60144c7c3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88c230e-3149-4fff-9b68-6ec62ba8ece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d75916f-a606-4239-af73-25faa4b4a24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a6862f3-7b0c-4ea0-87b8-d8e72ca1dd03}" ma:internalName="TaxCatchAll" ma:showField="CatchAllData" ma:web="0d75916f-a606-4239-af73-25faa4b4a24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0D11E4-8535-421E-91BF-7DF09D47ED8E}">
  <ds:schemaRefs>
    <ds:schemaRef ds:uri="http://purl.org/dc/elements/1.1/"/>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purl.org/dc/dcmitype/"/>
    <ds:schemaRef ds:uri="d31fc5f3-b510-4ab0-8b32-f60144c7c3b7"/>
    <ds:schemaRef ds:uri="http://schemas.openxmlformats.org/package/2006/metadata/core-properties"/>
    <ds:schemaRef ds:uri="0d75916f-a606-4239-af73-25faa4b4a249"/>
    <ds:schemaRef ds:uri="http://purl.org/dc/terms/"/>
  </ds:schemaRefs>
</ds:datastoreItem>
</file>

<file path=customXml/itemProps2.xml><?xml version="1.0" encoding="utf-8"?>
<ds:datastoreItem xmlns:ds="http://schemas.openxmlformats.org/officeDocument/2006/customXml" ds:itemID="{B3EE636E-FFB5-4D65-BB91-6C32C14838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1fc5f3-b510-4ab0-8b32-f60144c7c3b7"/>
    <ds:schemaRef ds:uri="0d75916f-a606-4239-af73-25faa4b4a2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942002-BF9F-40C9-A3F0-3393B3676D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1234</TotalTime>
  <Words>626</Words>
  <Application>Microsoft Office PowerPoint</Application>
  <PresentationFormat>On-screen Show (4:3)</PresentationFormat>
  <Paragraphs>59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Kinetic Letters</vt:lpstr>
      <vt:lpstr>Sassoon Infant Rg</vt:lpstr>
      <vt:lpstr>Arial</vt:lpstr>
      <vt:lpstr>Calibri</vt:lpstr>
      <vt:lpstr>Sassoon Infant Md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Jessica Brown</cp:lastModifiedBy>
  <cp:revision>125</cp:revision>
  <dcterms:created xsi:type="dcterms:W3CDTF">2014-10-01T16:09:27Z</dcterms:created>
  <dcterms:modified xsi:type="dcterms:W3CDTF">2023-03-16T14:32:58Z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0x0101009BE20FF2E9282D469355E2BE33096EBF</vt:lpwstr>
  </property>
</Properties>
</file>